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97" r:id="rId4"/>
    <p:sldId id="295" r:id="rId5"/>
    <p:sldId id="296" r:id="rId6"/>
    <p:sldId id="298" r:id="rId7"/>
    <p:sldId id="294" r:id="rId8"/>
    <p:sldId id="292" r:id="rId9"/>
    <p:sldId id="269" r:id="rId10"/>
    <p:sldId id="270" r:id="rId11"/>
    <p:sldId id="274" r:id="rId12"/>
    <p:sldId id="276" r:id="rId13"/>
    <p:sldId id="278" r:id="rId14"/>
    <p:sldId id="279" r:id="rId15"/>
    <p:sldId id="280" r:id="rId16"/>
    <p:sldId id="281" r:id="rId17"/>
    <p:sldId id="282" r:id="rId18"/>
    <p:sldId id="283" r:id="rId19"/>
    <p:sldId id="293" r:id="rId20"/>
    <p:sldId id="284" r:id="rId21"/>
    <p:sldId id="285" r:id="rId22"/>
    <p:sldId id="286" r:id="rId23"/>
    <p:sldId id="287" r:id="rId24"/>
    <p:sldId id="288" r:id="rId25"/>
    <p:sldId id="290" r:id="rId26"/>
    <p:sldId id="291" r:id="rId27"/>
  </p:sldIdLst>
  <p:sldSz cx="9144000" cy="6858000" type="screen4x3"/>
  <p:notesSz cx="7010400" cy="92964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9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C1F25"/>
    <a:srgbClr val="FBB92F"/>
    <a:srgbClr val="77BD2A"/>
    <a:srgbClr val="62777F"/>
    <a:srgbClr val="6FA943"/>
    <a:srgbClr val="B9D257"/>
    <a:srgbClr val="F68920"/>
    <a:srgbClr val="8555A1"/>
    <a:srgbClr val="1E6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8" autoAdjust="0"/>
    <p:restoredTop sz="94662" autoAdjust="0"/>
  </p:normalViewPr>
  <p:slideViewPr>
    <p:cSldViewPr>
      <p:cViewPr varScale="1">
        <p:scale>
          <a:sx n="114" d="100"/>
          <a:sy n="114" d="100"/>
        </p:scale>
        <p:origin x="157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39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11/18/2022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7" rIns="93173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3" tIns="46587" rIns="93173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38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09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16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45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590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49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65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86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90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76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24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83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13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4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79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53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93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5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6440"/>
            <a:ext cx="792480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35052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7809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val="10082892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1"/>
                </a:solidFill>
              </a:rPr>
              <a:t>ISO-NE  PUBLIC</a:t>
            </a:r>
            <a:endParaRPr lang="en-US" sz="700" b="1" dirty="0">
              <a:solidFill>
                <a:schemeClr val="accent1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9" name="Picture 8" descr="ISO049-PowerPoint-d1-revised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1"/>
                </a:solidFill>
              </a:rPr>
              <a:t>ISO-NE Public</a:t>
            </a:r>
            <a:endParaRPr lang="en-US" sz="700" b="1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810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3900856" y="6345241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4">
                    <a:lumMod val="75000"/>
                  </a:schemeClr>
                </a:solidFill>
              </a:rPr>
              <a:t>ISO-NE PUBLIC</a:t>
            </a:r>
            <a:endParaRPr lang="en-US" sz="7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38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23" r:id="rId2"/>
    <p:sldLayoutId id="2147483675" r:id="rId3"/>
    <p:sldLayoutId id="2147483650" r:id="rId4"/>
    <p:sldLayoutId id="2147483664" r:id="rId5"/>
    <p:sldLayoutId id="2147483720" r:id="rId6"/>
    <p:sldLayoutId id="2147483684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17" r:id="rId25"/>
    <p:sldLayoutId id="2147483718" r:id="rId26"/>
    <p:sldLayoutId id="2147483719" r:id="rId27"/>
    <p:sldLayoutId id="2147483721" r:id="rId28"/>
    <p:sldLayoutId id="2147483724" r:id="rId29"/>
    <p:sldLayoutId id="2147483725" r:id="rId30"/>
    <p:sldLayoutId id="2147483726" r:id="rId3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-ne.com/static-assets/documents/2022/05/a6_economic_study_process_improvement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so-ne.com/static-assets/documents/2022/10/a03_economic_study_process_improvements.zip" TargetMode="External"/><Relationship Id="rId5" Type="http://schemas.openxmlformats.org/officeDocument/2006/relationships/hyperlink" Target="https://www.iso-ne.com/static-assets/documents/2022/08/a15_economic_study_process_improvements.pdf" TargetMode="External"/><Relationship Id="rId4" Type="http://schemas.openxmlformats.org/officeDocument/2006/relationships/hyperlink" Target="https://www.iso-ne.com/static-assets/documents/2022/06/a4_economic_study_process_improvements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-ne.com/static-assets/documents/2022/05/a6_economic_study_process_improvements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iso-ne.com/static-assets/documents/2022/10/a03_economic_study_process_improvements.zip" TargetMode="External"/><Relationship Id="rId5" Type="http://schemas.openxmlformats.org/officeDocument/2006/relationships/hyperlink" Target="https://www.iso-ne.com/static-assets/documents/2022/08/a15_economic_study_process_improvements.pdf" TargetMode="External"/><Relationship Id="rId4" Type="http://schemas.openxmlformats.org/officeDocument/2006/relationships/hyperlink" Target="https://www.iso-ne.com/static-assets/documents/2022/06/a4_economic_study_process_improvement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22, 2022 | NEPOOL Transmission </a:t>
            </a:r>
            <a:r>
              <a:rPr lang="en-US" dirty="0" smtClean="0"/>
              <a:t>Committee  | WEBEX/teleconference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Steven Judd, PE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Additional Tariff Redline Review </a:t>
            </a:r>
            <a:r>
              <a:rPr lang="en-US" dirty="0" smtClean="0">
                <a:solidFill>
                  <a:schemeClr val="accent2"/>
                </a:solidFill>
              </a:rPr>
              <a:t>– Rev 1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Proposed Revisions to Attachment K: Economic Study Process Improvements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Supervisor, Special Studies and Interregional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>
                <a:solidFill>
                  <a:srgbClr val="000000"/>
                </a:solidFill>
              </a:rPr>
              <a:t>Steven Judd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>
                <a:solidFill>
                  <a:srgbClr val="000000"/>
                </a:solidFill>
              </a:rPr>
              <a:t>(413) 540-4579 | SJUDD@iso-ne.com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10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– Remaining Tariff Revisions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Draft Redlines Presented at October 26 TC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1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Section I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87454"/>
              </p:ext>
            </p:extLst>
          </p:nvPr>
        </p:nvGraphicFramePr>
        <p:xfrm>
          <a:off x="457200" y="883921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5384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1.2.2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definitions of Economic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Study reference scenarios</a:t>
                      </a:r>
                      <a:endParaRPr lang="en-US" sz="1600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1.2.2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description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Economic Studies and update reference to proper section</a:t>
                      </a:r>
                      <a:endParaRPr lang="en-US" sz="1600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7011663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12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693327"/>
            <a:ext cx="5105400" cy="4197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2250323"/>
            <a:ext cx="5105400" cy="3995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1" y="2766474"/>
            <a:ext cx="5105400" cy="376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1" y="3237248"/>
            <a:ext cx="5105400" cy="4162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5000" y="4017802"/>
            <a:ext cx="5105400" cy="10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675806"/>
              </p:ext>
            </p:extLst>
          </p:nvPr>
        </p:nvGraphicFramePr>
        <p:xfrm>
          <a:off x="457200" y="914401"/>
          <a:ext cx="8229600" cy="48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79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2.2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the role of PAC in the new process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308111"/>
                  </a:ext>
                </a:extLst>
              </a:tr>
              <a:tr h="2743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4.1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Clarify the definition of Needs Assessments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13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822" y="3072952"/>
            <a:ext cx="5105400" cy="589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37961"/>
          <a:stretch/>
        </p:blipFill>
        <p:spPr>
          <a:xfrm>
            <a:off x="1898823" y="3792471"/>
            <a:ext cx="5105400" cy="609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0" y="4532022"/>
            <a:ext cx="5105400" cy="996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0" y="1698686"/>
            <a:ext cx="5105400" cy="12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018425"/>
              </p:ext>
            </p:extLst>
          </p:nvPr>
        </p:nvGraphicFramePr>
        <p:xfrm>
          <a:off x="457200" y="914400"/>
          <a:ext cx="8229600" cy="3875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71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4.1(a)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Clarify the triggers for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Needs Assessments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2047051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4.1(b)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The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rest of section 4.1(b) is also deleted.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Removed old Economic Study process and replaced with new Section 17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495180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14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842352"/>
            <a:ext cx="5105400" cy="430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1" y="2816467"/>
            <a:ext cx="5105400" cy="143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1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176825"/>
              </p:ext>
            </p:extLst>
          </p:nvPr>
        </p:nvGraphicFramePr>
        <p:xfrm>
          <a:off x="457200" y="838200"/>
          <a:ext cx="82296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2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12.4(a)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language and references from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old Section 4.1(b) to new process and Section 17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15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591948"/>
            <a:ext cx="5029200" cy="149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4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123995"/>
              </p:ext>
            </p:extLst>
          </p:nvPr>
        </p:nvGraphicFramePr>
        <p:xfrm>
          <a:off x="457200" y="914401"/>
          <a:ext cx="8229600" cy="3337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735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9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Replaces previous process described in Section 4.1(b)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1630308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17.1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overview of process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544964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16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856449"/>
            <a:ext cx="5029200" cy="401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063" y="2836896"/>
            <a:ext cx="5023338" cy="120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2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69175"/>
              </p:ext>
            </p:extLst>
          </p:nvPr>
        </p:nvGraphicFramePr>
        <p:xfrm>
          <a:off x="457200" y="914400"/>
          <a:ext cx="8229600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17.2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reference scenarios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381000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17.2(a)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new Benchmark Scenario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544964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17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1" y="1642984"/>
            <a:ext cx="5029200" cy="7954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132" y="2568099"/>
            <a:ext cx="5026269" cy="368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4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00795"/>
              </p:ext>
            </p:extLst>
          </p:nvPr>
        </p:nvGraphicFramePr>
        <p:xfrm>
          <a:off x="457200" y="914400"/>
          <a:ext cx="8229600" cy="3850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00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17.2(b)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new Market Efficiency Needs Scenario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18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51092"/>
            <a:ext cx="5029200" cy="303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9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399119"/>
              </p:ext>
            </p:extLst>
          </p:nvPr>
        </p:nvGraphicFramePr>
        <p:xfrm>
          <a:off x="457200" y="9144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5120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168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17.2(c)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new Policy Scenario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544964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19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1" y="1676400"/>
            <a:ext cx="5029200" cy="403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0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65882"/>
            <a:ext cx="228600" cy="263518"/>
          </a:xfrm>
        </p:spPr>
        <p:txBody>
          <a:bodyPr/>
          <a:lstStyle/>
          <a:p>
            <a:fld id="{10C7F894-2A36-495D-AB7C-1055F7AC0F9D}" type="slidenum">
              <a:rPr lang="en-US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145024"/>
              </p:ext>
            </p:extLst>
          </p:nvPr>
        </p:nvGraphicFramePr>
        <p:xfrm>
          <a:off x="457200" y="533400"/>
          <a:ext cx="8077200" cy="9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Project Title:</a:t>
                      </a:r>
                      <a:r>
                        <a:rPr lang="en-US" sz="2400" baseline="0" dirty="0" smtClean="0"/>
                        <a:t> Economic Study Process Improvements</a:t>
                      </a:r>
                      <a:endParaRPr lang="en-US" sz="2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Q1 2023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229600" cy="45370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Proposal is to revise the Economic Study process in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OATT to provide a cohesive, repeatable, study to stakeholders based on defined reference scenarios, with additional stakeholder-requested </a:t>
            </a:r>
            <a:r>
              <a:rPr lang="en-US" dirty="0" smtClean="0">
                <a:solidFill>
                  <a:srgbClr val="000000"/>
                </a:solidFill>
              </a:rPr>
              <a:t>sensitivities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This </a:t>
            </a:r>
            <a:r>
              <a:rPr lang="en-US" dirty="0">
                <a:solidFill>
                  <a:srgbClr val="000000"/>
                </a:solidFill>
              </a:rPr>
              <a:t>study approach is intended to provide more insight into system trends, </a:t>
            </a:r>
            <a:r>
              <a:rPr lang="en-US" dirty="0" smtClean="0">
                <a:solidFill>
                  <a:srgbClr val="000000"/>
                </a:solidFill>
              </a:rPr>
              <a:t>ensure consistent analysis, </a:t>
            </a:r>
            <a:r>
              <a:rPr lang="en-US" dirty="0">
                <a:solidFill>
                  <a:srgbClr val="000000"/>
                </a:solidFill>
              </a:rPr>
              <a:t>and facilitate </a:t>
            </a:r>
            <a:r>
              <a:rPr lang="en-US" dirty="0" smtClean="0">
                <a:solidFill>
                  <a:srgbClr val="000000"/>
                </a:solidFill>
              </a:rPr>
              <a:t>comparison</a:t>
            </a:r>
          </a:p>
          <a:p>
            <a:r>
              <a:rPr lang="en-US" dirty="0">
                <a:solidFill>
                  <a:srgbClr val="000000"/>
                </a:solidFill>
              </a:rPr>
              <a:t>This </a:t>
            </a:r>
            <a:r>
              <a:rPr lang="en-US" dirty="0" smtClean="0">
                <a:solidFill>
                  <a:srgbClr val="000000"/>
                </a:solidFill>
              </a:rPr>
              <a:t>presentation </a:t>
            </a:r>
            <a:r>
              <a:rPr lang="en-US" dirty="0">
                <a:solidFill>
                  <a:srgbClr val="000000"/>
                </a:solidFill>
              </a:rPr>
              <a:t>is intended to review </a:t>
            </a:r>
            <a:r>
              <a:rPr lang="en-US" dirty="0" smtClean="0">
                <a:solidFill>
                  <a:srgbClr val="000000"/>
                </a:solidFill>
              </a:rPr>
              <a:t>additional Tariff-redlines based on the </a:t>
            </a:r>
            <a:r>
              <a:rPr lang="en-US" dirty="0">
                <a:solidFill>
                  <a:srgbClr val="000000"/>
                </a:solidFill>
              </a:rPr>
              <a:t>draft outline of </a:t>
            </a:r>
            <a:r>
              <a:rPr lang="en-US" dirty="0" smtClean="0">
                <a:solidFill>
                  <a:srgbClr val="000000"/>
                </a:solidFill>
              </a:rPr>
              <a:t>rules </a:t>
            </a:r>
            <a:r>
              <a:rPr lang="en-US" dirty="0">
                <a:solidFill>
                  <a:srgbClr val="000000"/>
                </a:solidFill>
              </a:rPr>
              <a:t>and concepts </a:t>
            </a:r>
            <a:r>
              <a:rPr lang="en-US" dirty="0" smtClean="0">
                <a:solidFill>
                  <a:srgbClr val="000000"/>
                </a:solidFill>
              </a:rPr>
              <a:t>discussed at the 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May 31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  <a:hlinkClick r:id="rId4"/>
              </a:rPr>
              <a:t>June 28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>
                <a:solidFill>
                  <a:srgbClr val="000000"/>
                </a:solidFill>
                <a:hlinkClick r:id="rId5"/>
              </a:rPr>
              <a:t>August </a:t>
            </a:r>
            <a:r>
              <a:rPr lang="en-US" dirty="0" smtClean="0">
                <a:solidFill>
                  <a:srgbClr val="000000"/>
                </a:solidFill>
                <a:hlinkClick r:id="rId5"/>
              </a:rPr>
              <a:t>16-17</a:t>
            </a:r>
            <a:r>
              <a:rPr lang="en-US" dirty="0" smtClean="0">
                <a:solidFill>
                  <a:srgbClr val="000000"/>
                </a:solidFill>
              </a:rPr>
              <a:t>, and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  <a:hlinkClick r:id="rId6"/>
              </a:rPr>
              <a:t>October 26</a:t>
            </a:r>
            <a:r>
              <a:rPr lang="en-US" dirty="0" smtClean="0">
                <a:solidFill>
                  <a:srgbClr val="000000"/>
                </a:solidFill>
              </a:rPr>
              <a:t> TC </a:t>
            </a:r>
            <a:r>
              <a:rPr lang="en-US" dirty="0">
                <a:solidFill>
                  <a:srgbClr val="000000"/>
                </a:solidFill>
              </a:rPr>
              <a:t>meetings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FERC filing is targeted for early Jan 2023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143601"/>
              </p:ext>
            </p:extLst>
          </p:nvPr>
        </p:nvGraphicFramePr>
        <p:xfrm>
          <a:off x="457200" y="914400"/>
          <a:ext cx="8229600" cy="4320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6596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06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17.2(d)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new Stakeholder-Requested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Scenario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20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76401"/>
            <a:ext cx="4976735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593"/>
          <a:stretch/>
        </p:blipFill>
        <p:spPr>
          <a:xfrm>
            <a:off x="1981200" y="4571999"/>
            <a:ext cx="4976736" cy="45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433216"/>
              </p:ext>
            </p:extLst>
          </p:nvPr>
        </p:nvGraphicFramePr>
        <p:xfrm>
          <a:off x="457200" y="914400"/>
          <a:ext cx="822960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21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17.3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new process timeline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21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76401"/>
            <a:ext cx="499489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5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372795"/>
              </p:ext>
            </p:extLst>
          </p:nvPr>
        </p:nvGraphicFramePr>
        <p:xfrm>
          <a:off x="457200" y="914400"/>
          <a:ext cx="82296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23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17.4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process for stakeholder feedback on inputs and sensitivity requests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22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76400"/>
            <a:ext cx="5029200" cy="28021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4572000"/>
            <a:ext cx="5029200" cy="14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764645"/>
              </p:ext>
            </p:extLst>
          </p:nvPr>
        </p:nvGraphicFramePr>
        <p:xfrm>
          <a:off x="457200" y="914400"/>
          <a:ext cx="82296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4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17.5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how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Economic Study process links to Needs Assessments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23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695762"/>
            <a:ext cx="5029200" cy="244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1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212225"/>
              </p:ext>
            </p:extLst>
          </p:nvPr>
        </p:nvGraphicFramePr>
        <p:xfrm>
          <a:off x="457200" y="914400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70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17.6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how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Economic Study process links to competitive solutions process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16246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17.7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how stakeholder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 provide feedback during new process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8412316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24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173091"/>
            <a:ext cx="5029200" cy="8178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962400"/>
            <a:ext cx="5029200" cy="81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080595"/>
              </p:ext>
            </p:extLst>
          </p:nvPr>
        </p:nvGraphicFramePr>
        <p:xfrm>
          <a:off x="457200" y="914400"/>
          <a:ext cx="82296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23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17.8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stakeholder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requested Economic Studies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25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1" y="1676400"/>
            <a:ext cx="5029200" cy="6164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1" y="2366483"/>
            <a:ext cx="5007040" cy="380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7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84111"/>
              </p:ext>
            </p:extLst>
          </p:nvPr>
        </p:nvGraphicFramePr>
        <p:xfrm>
          <a:off x="457200" y="9144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689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33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17.9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cost recovery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New Section 17.10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coordination with PTOs</a:t>
                      </a:r>
                      <a:endParaRPr lang="en-US" sz="1600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0576593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26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1" y="1676401"/>
            <a:ext cx="5029200" cy="10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2" y="2890426"/>
            <a:ext cx="5029200" cy="61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80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Tariff-Related Revisions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effort requires revisions to </a:t>
            </a:r>
            <a:r>
              <a:rPr lang="en-US" dirty="0" smtClean="0"/>
              <a:t>two </a:t>
            </a:r>
            <a:r>
              <a:rPr lang="en-US" dirty="0"/>
              <a:t>Tariff </a:t>
            </a:r>
            <a:r>
              <a:rPr lang="en-US" dirty="0" smtClean="0"/>
              <a:t>sections</a:t>
            </a:r>
          </a:p>
          <a:p>
            <a:pPr lvl="1"/>
            <a:r>
              <a:rPr lang="en-US" dirty="0" smtClean="0"/>
              <a:t>Section I.2.2 </a:t>
            </a:r>
            <a:r>
              <a:rPr lang="en-US" dirty="0"/>
              <a:t>– </a:t>
            </a:r>
            <a:r>
              <a:rPr lang="en-US" dirty="0" smtClean="0"/>
              <a:t>Definitions:</a:t>
            </a:r>
          </a:p>
          <a:p>
            <a:pPr lvl="2"/>
            <a:r>
              <a:rPr lang="en-US" dirty="0" smtClean="0"/>
              <a:t>Benchmark Scenario (new)</a:t>
            </a:r>
          </a:p>
          <a:p>
            <a:pPr lvl="2"/>
            <a:r>
              <a:rPr lang="en-US" dirty="0"/>
              <a:t>Economic Study and Economic </a:t>
            </a:r>
            <a:r>
              <a:rPr lang="en-US" dirty="0" smtClean="0"/>
              <a:t>Studies (updated)</a:t>
            </a:r>
          </a:p>
          <a:p>
            <a:pPr lvl="2"/>
            <a:r>
              <a:rPr lang="en-US" dirty="0" smtClean="0"/>
              <a:t>Market Efficiency Needs Scenario (new)</a:t>
            </a:r>
          </a:p>
          <a:p>
            <a:pPr lvl="2"/>
            <a:r>
              <a:rPr lang="en-US" dirty="0" smtClean="0"/>
              <a:t>Policy Scenario (new)</a:t>
            </a:r>
          </a:p>
          <a:p>
            <a:pPr lvl="2"/>
            <a:r>
              <a:rPr lang="en-US" dirty="0" smtClean="0"/>
              <a:t>Stakeholder-Requested Scenario (new)</a:t>
            </a:r>
          </a:p>
          <a:p>
            <a:pPr lvl="1"/>
            <a:r>
              <a:rPr lang="en-US" dirty="0" smtClean="0"/>
              <a:t>Section II Open Access Transmission Tariff (OATT) Attachment K</a:t>
            </a:r>
          </a:p>
          <a:p>
            <a:pPr lvl="2"/>
            <a:r>
              <a:rPr lang="en-US" dirty="0" smtClean="0"/>
              <a:t>Section 2.2 – Role of Planning Advisory Committee (updated) </a:t>
            </a:r>
            <a:r>
              <a:rPr lang="en-US" dirty="0" smtClean="0">
                <a:solidFill>
                  <a:srgbClr val="FF0000"/>
                </a:solidFill>
              </a:rPr>
              <a:t>– NEW</a:t>
            </a:r>
          </a:p>
          <a:p>
            <a:pPr lvl="2"/>
            <a:r>
              <a:rPr lang="en-US" dirty="0" smtClean="0"/>
              <a:t>Section 4.1 – Needs Assessments (updated)</a:t>
            </a:r>
          </a:p>
          <a:p>
            <a:pPr lvl="2"/>
            <a:r>
              <a:rPr lang="en-US" dirty="0" smtClean="0"/>
              <a:t>Section 4.1(a) – Triggers for Needs Assessment (updated)</a:t>
            </a:r>
          </a:p>
          <a:p>
            <a:pPr lvl="2"/>
            <a:r>
              <a:rPr lang="en-US" dirty="0" smtClean="0"/>
              <a:t>Section 4.1(b) – Requests by Stakeholders for Needs Assessments for Economic Considerations (deleted)</a:t>
            </a:r>
          </a:p>
          <a:p>
            <a:pPr lvl="2"/>
            <a:r>
              <a:rPr lang="en-US" dirty="0" smtClean="0"/>
              <a:t>Section 12.4(a) – Reviewable Determinations (updated)</a:t>
            </a:r>
          </a:p>
          <a:p>
            <a:pPr lvl="2"/>
            <a:r>
              <a:rPr lang="en-US" dirty="0" smtClean="0"/>
              <a:t>Section 17 – Procedures for the Conduct of Economic Studies (new)</a:t>
            </a:r>
          </a:p>
        </p:txBody>
      </p:sp>
    </p:spTree>
    <p:extLst>
      <p:ext uri="{BB962C8B-B14F-4D97-AF65-F5344CB8AC3E}">
        <p14:creationId xmlns:p14="http://schemas.microsoft.com/office/powerpoint/2010/main" val="4020019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Additional Tariff Changes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14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Tariff-Related Changes, </a:t>
            </a:r>
            <a:r>
              <a:rPr lang="en-US" dirty="0"/>
              <a:t>OATT Att. K</a:t>
            </a:r>
            <a:endParaRPr lang="en-US" sz="1400" b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840537"/>
              </p:ext>
            </p:extLst>
          </p:nvPr>
        </p:nvGraphicFramePr>
        <p:xfrm>
          <a:off x="445477" y="914400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5673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2.2</a:t>
                      </a:r>
                      <a:endParaRPr lang="en-US" sz="1600" strike="sngStrike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the role of PAC in the new process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303795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12.4.a.vi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Updated</a:t>
                      </a:r>
                      <a:r>
                        <a:rPr lang="en-US" sz="1600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period description to be consistent</a:t>
                      </a:r>
                      <a:endParaRPr lang="en-US" sz="1600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7056081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17.2.c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Fixed typo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5359180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5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698686"/>
            <a:ext cx="5105400" cy="12114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174323"/>
            <a:ext cx="5105400" cy="635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1" y="4159791"/>
            <a:ext cx="5105400" cy="94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3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Tariff-Related Changes, OATT Att. 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837676"/>
              </p:ext>
            </p:extLst>
          </p:nvPr>
        </p:nvGraphicFramePr>
        <p:xfrm>
          <a:off x="457200" y="1401763"/>
          <a:ext cx="8229600" cy="355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03619355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72174157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574197085"/>
                    </a:ext>
                  </a:extLst>
                </a:gridCol>
              </a:tblGrid>
              <a:tr h="715673"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Tariff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r>
                        <a:rPr lang="en-US" baseline="0" dirty="0" smtClean="0"/>
                        <a:t> for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8248680"/>
                  </a:ext>
                </a:extLst>
              </a:tr>
              <a:tr h="1844964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Section 17.3</a:t>
                      </a:r>
                      <a:endParaRPr lang="en-US" sz="1600" baseline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Removed words to clarify process flow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91012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Section 17.5</a:t>
                      </a:r>
                      <a:endParaRPr lang="en-US" sz="1600" baseline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Fixed typo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7985663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703" y="4040943"/>
            <a:ext cx="5128846" cy="830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3516"/>
          <a:stretch/>
        </p:blipFill>
        <p:spPr>
          <a:xfrm>
            <a:off x="1894703" y="2201565"/>
            <a:ext cx="5139143" cy="16568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77200" y="11668"/>
            <a:ext cx="1066800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2"/>
                </a:solidFill>
              </a:rPr>
              <a:t>Revised</a:t>
            </a:r>
            <a:endParaRPr lang="en-US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17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Next Steps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new Economic Study process will provide a cohesive, repeatable study to stakeholders based on defined scenarios, with additional stakeholder-requested sensitivities</a:t>
            </a:r>
          </a:p>
          <a:p>
            <a:r>
              <a:rPr lang="en-US" dirty="0"/>
              <a:t>This study approach is intended to provide more insight into system trends, ensure consistent analysis, and facilitate comparison</a:t>
            </a:r>
          </a:p>
          <a:p>
            <a:r>
              <a:rPr lang="en-US" dirty="0"/>
              <a:t>The Tariff changes will clarify existing language for identification of market efficiency needs and the linkage to the competitive solution process</a:t>
            </a:r>
          </a:p>
          <a:p>
            <a:r>
              <a:rPr lang="en-US" dirty="0"/>
              <a:t>Splitting the Tariff changes into two phases will allow for a more efficient and informed process when updating the factors and metrics to identify market efficiency needs and evaluate Market Efficiency Transmission Upgrades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56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908408279"/>
              </p:ext>
            </p:extLst>
          </p:nvPr>
        </p:nvGraphicFramePr>
        <p:xfrm>
          <a:off x="457200" y="1645920"/>
          <a:ext cx="8229600" cy="4480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Transmission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  <a:b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hlinkClick r:id="rId3"/>
                        </a:rPr>
                        <a:t>May 31, 2022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Discussion of concepts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Transmission Committee</a:t>
                      </a:r>
                      <a:br>
                        <a:rPr lang="en-US" sz="1600" b="1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4"/>
                        </a:rPr>
                        <a:t>June 28, 2022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Continued discussion of concepts and respond to stakeholder comments from previous meeting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58604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Transmission Committee</a:t>
                      </a:r>
                      <a:br>
                        <a:rPr lang="en-US" sz="1600" b="1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5"/>
                        </a:rPr>
                        <a:t>August 16-17,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hlinkClick r:id="rId5"/>
                        </a:rPr>
                        <a:t> 2022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Respond to stakeholder comments from previous meeting and introduction of draft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outline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Tariff rules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and concepts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82165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Transmission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6"/>
                        </a:rPr>
                        <a:t>October 26, 2022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Introduction of proposed Tariff redlines that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reflects stakeholder comments from draft outline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45074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Transmission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November 22, 2022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the proposed Tariff revisions and any proposed amendments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380708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baseline="0" smtClean="0">
                          <a:solidFill>
                            <a:srgbClr val="000000"/>
                          </a:solidFill>
                        </a:rPr>
                        <a:t>January 5, 2023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the proposed Tariff revisions and any proposed amendments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8843837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Stakeholder Schedule for Economic Study Process Improvements – Phase 1</a:t>
            </a:r>
            <a:br>
              <a:rPr lang="en-US" dirty="0" smtClean="0"/>
            </a:br>
            <a:r>
              <a:rPr lang="en-US" sz="2200" i="1" dirty="0" smtClean="0"/>
              <a:t>Proposed Effective Date – Q1 2023</a:t>
            </a:r>
            <a:endParaRPr lang="en-US" sz="2200" b="0" i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9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1102</Words>
  <Application>Microsoft Office PowerPoint</Application>
  <PresentationFormat>On-screen Show (4:3)</PresentationFormat>
  <Paragraphs>243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Presentation - NEPOOL Technical Committees</vt:lpstr>
      <vt:lpstr>PowerPoint Presentation</vt:lpstr>
      <vt:lpstr>PowerPoint Presentation</vt:lpstr>
      <vt:lpstr>Summary of Tariff-Related Revisions</vt:lpstr>
      <vt:lpstr>Review of Additional Tariff Changes</vt:lpstr>
      <vt:lpstr>Proposed Tariff-Related Changes, OATT Att. K</vt:lpstr>
      <vt:lpstr>Proposed Tariff-Related Changes, OATT Att. K</vt:lpstr>
      <vt:lpstr>Conclusion &amp; Next Steps</vt:lpstr>
      <vt:lpstr>Conclusion</vt:lpstr>
      <vt:lpstr>Stakeholder Schedule for Economic Study Process Improvements – Phase 1 Proposed Effective Date – Q1 2023</vt:lpstr>
      <vt:lpstr>PowerPoint Presentation</vt:lpstr>
      <vt:lpstr>Appendix – Remaining Tariff Revisions</vt:lpstr>
      <vt:lpstr>Proposed Tariff-Related Changes, Section I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  <vt:lpstr>Proposed Tariff-Related Changes, OATT Att. 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2022-11-16T14:02:57Z</dcterms:created>
  <dcterms:modified xsi:type="dcterms:W3CDTF">2022-11-18T17:55:14Z</dcterms:modified>
  <cp:category/>
  <cp:contentStatus/>
</cp:coreProperties>
</file>